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4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7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8.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0.wmf"/><Relationship Id="rId2" Type="http://schemas.openxmlformats.org/officeDocument/2006/relationships/oleObject" Target="../embeddings/oleObject23.bin"/><Relationship Id="rId1"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1.wmf"/><Relationship Id="rId3" Type="http://schemas.openxmlformats.org/officeDocument/2006/relationships/oleObject" Target="../embeddings/oleObject25.bin"/><Relationship Id="rId2" Type="http://schemas.openxmlformats.org/officeDocument/2006/relationships/image" Target="../media/image50.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wmf"/><Relationship Id="rId3" Type="http://schemas.openxmlformats.org/officeDocument/2006/relationships/oleObject" Target="../embeddings/oleObject28.bin"/><Relationship Id="rId2" Type="http://schemas.openxmlformats.org/officeDocument/2006/relationships/image" Target="../media/image83.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 Id="rId3" Type="http://schemas.openxmlformats.org/officeDocument/2006/relationships/oleObject" Target="../embeddings/oleObject31.bin"/><Relationship Id="rId2" Type="http://schemas.openxmlformats.org/officeDocument/2006/relationships/image" Target="../media/image88.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6.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34.bin"/><Relationship Id="rId1" Type="http://schemas.openxmlformats.org/officeDocument/2006/relationships/image" Target="../media/image9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38.bin"/><Relationship Id="rId3" Type="http://schemas.openxmlformats.org/officeDocument/2006/relationships/image" Target="../media/image107.wmf"/><Relationship Id="rId2" Type="http://schemas.openxmlformats.org/officeDocument/2006/relationships/oleObject" Target="../embeddings/oleObject37.bin"/><Relationship Id="rId1"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9.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2.wmf"/><Relationship Id="rId3" Type="http://schemas.openxmlformats.org/officeDocument/2006/relationships/oleObject" Target="../embeddings/oleObject42.bin"/><Relationship Id="rId2" Type="http://schemas.openxmlformats.org/officeDocument/2006/relationships/image" Target="../media/image111.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43.bin"/><Relationship Id="rId1" Type="http://schemas.openxmlformats.org/officeDocument/2006/relationships/image" Target="../media/image114.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6.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8.wmf"/><Relationship Id="rId3" Type="http://schemas.openxmlformats.org/officeDocument/2006/relationships/oleObject" Target="../embeddings/oleObject46.bin"/><Relationship Id="rId2" Type="http://schemas.openxmlformats.org/officeDocument/2006/relationships/image" Target="../media/image117.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8.bin"/><Relationship Id="rId2" Type="http://schemas.openxmlformats.org/officeDocument/2006/relationships/image" Target="../media/image119.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4.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6.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wmf"/><Relationship Id="rId3" Type="http://schemas.openxmlformats.org/officeDocument/2006/relationships/oleObject" Target="../embeddings/oleObject10.bin"/><Relationship Id="rId2" Type="http://schemas.openxmlformats.org/officeDocument/2006/relationships/image" Target="../media/image34.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3.bin"/><Relationship Id="rId4" Type="http://schemas.openxmlformats.org/officeDocument/2006/relationships/image" Target="../media/image38.wmf"/><Relationship Id="rId3" Type="http://schemas.openxmlformats.org/officeDocument/2006/relationships/oleObject" Target="../embeddings/oleObject12.bin"/><Relationship Id="rId2" Type="http://schemas.openxmlformats.org/officeDocument/2006/relationships/image" Target="../media/image37.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16.bin"/><Relationship Id="rId4" Type="http://schemas.openxmlformats.org/officeDocument/2006/relationships/image" Target="../media/image49.wmf"/><Relationship Id="rId3" Type="http://schemas.openxmlformats.org/officeDocument/2006/relationships/oleObject" Target="../embeddings/oleObject15.bin"/><Relationship Id="rId2" Type="http://schemas.openxmlformats.org/officeDocument/2006/relationships/image" Target="../media/image48.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0.wmf"/><Relationship Id="rId3" Type="http://schemas.openxmlformats.org/officeDocument/2006/relationships/oleObject" Target="../embeddings/oleObject20.bin"/><Relationship Id="rId2" Type="http://schemas.openxmlformats.org/officeDocument/2006/relationships/image" Target="../media/image69.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2.wmf"/><Relationship Id="rId2" Type="http://schemas.openxmlformats.org/officeDocument/2006/relationships/oleObject" Target="../embeddings/oleObject21.bin"/><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wmf"/><Relationship Id="rId2" Type="http://schemas.openxmlformats.org/officeDocument/2006/relationships/oleObject" Target="../embeddings/oleObject22.bin"/><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853555"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a:t>
            </a:r>
            <a:br>
              <a:rPr lang="en-US" altLang="zh-CN" sz="1400" smtClean="0">
                <a:latin typeface="Arial" panose="020B0604020202090204" pitchFamily="34" charset="0"/>
                <a:cs typeface="Arial" panose="020B0604020202090204" pitchFamily="34" charset="0"/>
              </a:rPr>
            </a:br>
            <a:r>
              <a:rPr lang="zh-CN" altLang="en-US" sz="1400" smtClean="0">
                <a:latin typeface="Arial" panose="020B0604020202090204" pitchFamily="34" charset="0"/>
                <a:cs typeface="Arial" panose="020B0604020202090204" pitchFamily="34" charset="0"/>
              </a:rPr>
              <a:t>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37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632" y="3721794"/>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002" y="381133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032" y="3799772"/>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996" y="396436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898" y="3960358"/>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latin typeface="Arial" panose="020B0604020202090204" pitchFamily="34" charset="0"/>
                <a:cs typeface="Arial" panose="020B0604020202090204" pitchFamily="34" charset="0"/>
              </a:rPr>
              <a:t>Scattering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Gathering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rPr>
              <a:t>Selector </a:t>
            </a:r>
            <a:r>
              <a:rPr lang="zh-CN" altLang="en-US" b="1" smtClean="0">
                <a:solidFill>
                  <a:srgbClr val="DA0000"/>
                </a:solidFill>
              </a:rPr>
              <a:t>能</a:t>
            </a:r>
            <a:r>
              <a:rPr lang="zh-CN" altLang="en-US" b="1">
                <a:solidFill>
                  <a:srgbClr val="DA0000"/>
                </a:solidFill>
              </a:rPr>
              <a:t>够检测多个注册的通道上是否有事件发</a:t>
            </a:r>
            <a:r>
              <a:rPr lang="zh-CN" altLang="en-US" b="1" smtClean="0">
                <a:solidFill>
                  <a:srgbClr val="DA0000"/>
                </a:solidFill>
              </a:rPr>
              <a:t>生</a:t>
            </a:r>
            <a:r>
              <a:rPr lang="en-US" altLang="zh-CN" b="1" smtClean="0">
                <a:solidFill>
                  <a:srgbClr val="DA0000"/>
                </a:solidFill>
              </a:rPr>
              <a:t>(</a:t>
            </a:r>
            <a:r>
              <a:rPr lang="zh-CN" altLang="en-US" b="1">
                <a:solidFill>
                  <a:srgbClr val="DA0000"/>
                </a:solidFill>
              </a:rPr>
              <a:t>注意</a:t>
            </a:r>
            <a:r>
              <a:rPr lang="en-US" altLang="zh-CN" b="1" smtClean="0">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smtClean="0">
                <a:solidFill>
                  <a:srgbClr val="DA0000"/>
                </a:solidFill>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t>避</a:t>
            </a:r>
            <a:r>
              <a:rPr lang="zh-CN" altLang="en-US"/>
              <a:t>免了多线程之间的上下文切换导致的开</a:t>
            </a:r>
            <a:r>
              <a:rPr lang="zh-CN" altLang="en-US" smtClean="0"/>
              <a:t>销</a:t>
            </a:r>
            <a:endParaRPr lang="en-US" altLang="zh-CN" smtClean="0"/>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t>线</a:t>
            </a:r>
            <a:r>
              <a:rPr lang="zh-CN" altLang="en-US" sz="1600"/>
              <a:t>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open</a:t>
            </a:r>
            <a:r>
              <a:rPr lang="en-US" altLang="zh-CN" b="1" smtClean="0"/>
              <a:t>();//</a:t>
            </a:r>
            <a:r>
              <a:rPr lang="zh-CN" altLang="en-US" b="1" smtClean="0"/>
              <a:t>得</a:t>
            </a:r>
            <a:r>
              <a:rPr lang="zh-CN" altLang="en-US" b="1"/>
              <a:t>到一个选择器对象</a:t>
            </a:r>
            <a:endParaRPr lang="zh-CN" altLang="en-US" b="1"/>
          </a:p>
          <a:p>
            <a:r>
              <a:rPr lang="en-US" altLang="zh-CN" b="1" smtClean="0"/>
              <a:t>public </a:t>
            </a:r>
            <a:r>
              <a:rPr lang="en-US" altLang="zh-CN" b="1"/>
              <a:t>int select(long timeout</a:t>
            </a:r>
            <a:r>
              <a:rPr lang="en-US" altLang="zh-CN" b="1" smtClean="0"/>
              <a:t>);//</a:t>
            </a:r>
            <a:r>
              <a:rPr lang="zh-CN" altLang="en-US" b="1" smtClean="0"/>
              <a:t>监</a:t>
            </a:r>
            <a:r>
              <a:rPr lang="zh-CN" altLang="en-US" b="1"/>
              <a:t>控所有注册的通道，当其中有 </a:t>
            </a:r>
            <a:r>
              <a:rPr lang="en-US" altLang="zh-CN" b="1"/>
              <a:t>IO </a:t>
            </a:r>
            <a:r>
              <a:rPr lang="zh-CN" altLang="en-US" b="1"/>
              <a:t>操作可以进行时，将</a:t>
            </a:r>
            <a:endParaRPr lang="zh-CN" altLang="en-US" b="1"/>
          </a:p>
          <a:p>
            <a:r>
              <a:rPr lang="zh-CN" altLang="en-US" b="1"/>
              <a:t>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selectedKeys</a:t>
            </a:r>
            <a:r>
              <a:rPr lang="en-US" altLang="zh-CN" b="1" smtClean="0"/>
              <a:t>();//</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a:t>
            </a:r>
            <a:r>
              <a:rPr lang="zh-CN" altLang="en-US" smtClean="0"/>
              <a:t>阻塞</a:t>
            </a:r>
            <a:endParaRPr lang="en-US" altLang="zh-CN"/>
          </a:p>
          <a:p>
            <a:r>
              <a:rPr lang="en-US" altLang="zh-CN" smtClean="0"/>
              <a:t>selector.select(1000);//</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a:t>
            </a:r>
            <a:r>
              <a:rPr lang="zh-CN" altLang="en-US" smtClean="0"/>
              <a:t>唤</a:t>
            </a:r>
            <a:r>
              <a:rPr lang="zh-CN" altLang="en-US"/>
              <a:t>醒</a:t>
            </a:r>
            <a:r>
              <a:rPr lang="en-US" altLang="zh-CN"/>
              <a:t>selector</a:t>
            </a:r>
            <a:endParaRPr lang="en-US" altLang="zh-CN"/>
          </a:p>
          <a:p>
            <a:r>
              <a:rPr lang="en-US" altLang="zh-CN" smtClean="0"/>
              <a:t>selector.selectNow();//</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en-US" altLang="zh-CN" smtClean="0"/>
          </a:p>
        </p:txBody>
      </p:sp>
      <p:graphicFrame>
        <p:nvGraphicFramePr>
          <p:cNvPr id="8" name="对象 7"/>
          <p:cNvGraphicFramePr>
            <a:graphicFrameLocks noChangeAspect="1"/>
          </p:cNvGraphicFramePr>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400" smtClean="0"/>
              <a:t>当客户端连接时，会通过</a:t>
            </a:r>
            <a:r>
              <a:rPr lang="en-US" altLang="zh-CN" sz="1400" smtClean="0"/>
              <a:t>ServerSocketChannel </a:t>
            </a:r>
            <a:r>
              <a:rPr lang="zh-CN" altLang="en-US" sz="1400" smtClean="0"/>
              <a:t>得到 </a:t>
            </a:r>
            <a:r>
              <a:rPr lang="en-US" altLang="zh-CN" sz="1400" smtClean="0"/>
              <a:t>SocketChannel</a:t>
            </a:r>
            <a:endParaRPr lang="en-US" altLang="zh-CN" sz="1400" smtClean="0"/>
          </a:p>
          <a:p>
            <a:pPr marL="342900" indent="-342900">
              <a:buFontTx/>
              <a:buAutoNum type="arabicPeriod"/>
            </a:pPr>
            <a:r>
              <a:rPr lang="en-US" altLang="zh-CN" sz="1400" smtClean="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endParaRPr lang="en-US" altLang="zh-CN" sz="1400"/>
          </a:p>
          <a:p>
            <a:pPr marL="342900" indent="-342900">
              <a:buAutoNum type="arabicPeriod"/>
            </a:pPr>
            <a:endParaRPr lang="en-US" altLang="zh-CN" sz="1400" smtClean="0"/>
          </a:p>
          <a:p>
            <a:pPr marL="342900" indent="-342900">
              <a:buAutoNum type="arabicPeriod"/>
            </a:pPr>
            <a:r>
              <a:rPr lang="zh-CN" altLang="en-US" sz="1400" smtClean="0"/>
              <a:t>将</a:t>
            </a:r>
            <a:r>
              <a:rPr lang="en-US" altLang="zh-CN" sz="1400" smtClean="0"/>
              <a:t>socketChannel</a:t>
            </a:r>
            <a:r>
              <a:rPr lang="zh-CN" altLang="en-US" sz="1400" smtClean="0"/>
              <a:t>注册到</a:t>
            </a:r>
            <a:r>
              <a:rPr lang="en-US" altLang="zh-CN" sz="1400" smtClean="0"/>
              <a:t>Selector</a:t>
            </a:r>
            <a:r>
              <a:rPr lang="zh-CN" altLang="en-US" sz="1400" smtClean="0"/>
              <a:t>上</a:t>
            </a:r>
            <a:r>
              <a:rPr lang="en-US" altLang="zh-CN" sz="1400"/>
              <a:t>, register(Selector sel, </a:t>
            </a:r>
            <a:r>
              <a:rPr lang="en-US" altLang="zh-CN" sz="1400" b="1"/>
              <a:t>int </a:t>
            </a:r>
            <a:r>
              <a:rPr lang="en-US" altLang="zh-CN" sz="1400"/>
              <a:t>ops</a:t>
            </a:r>
            <a:r>
              <a:rPr lang="en-US" altLang="zh-CN" sz="1400" smtClean="0"/>
              <a:t>), </a:t>
            </a:r>
            <a:r>
              <a:rPr lang="zh-CN" altLang="en-US" sz="1400" smtClean="0"/>
              <a:t>一个</a:t>
            </a:r>
            <a:r>
              <a:rPr lang="en-US" altLang="zh-CN" sz="1400" smtClean="0"/>
              <a:t>selector</a:t>
            </a:r>
            <a:r>
              <a:rPr lang="zh-CN" altLang="en-US" sz="1400" smtClean="0"/>
              <a:t>上可以注册多个</a:t>
            </a:r>
            <a:r>
              <a:rPr lang="en-US" altLang="zh-CN" sz="1400" smtClean="0"/>
              <a:t>SocketChannel</a:t>
            </a:r>
            <a:endParaRPr lang="en-US" altLang="zh-CN" sz="1400" smtClean="0"/>
          </a:p>
          <a:p>
            <a:pPr marL="342900" indent="-342900">
              <a:buAutoNum type="arabicPeriod"/>
            </a:pPr>
            <a:endParaRPr lang="en-US" altLang="zh-CN" sz="1400" smtClean="0"/>
          </a:p>
          <a:p>
            <a:pPr marL="342900" indent="-342900">
              <a:buAutoNum type="arabicPeriod"/>
            </a:pPr>
            <a:r>
              <a:rPr lang="zh-CN" altLang="en-US" sz="1400"/>
              <a:t>注</a:t>
            </a:r>
            <a:r>
              <a:rPr lang="zh-CN" altLang="en-US" sz="1400" smtClean="0"/>
              <a:t>册后返回一个 </a:t>
            </a:r>
            <a:r>
              <a:rPr lang="en-US" altLang="zh-CN" sz="1400" smtClean="0"/>
              <a:t>SelectionKey, </a:t>
            </a:r>
            <a:r>
              <a:rPr lang="zh-CN" altLang="en-US" sz="1400" smtClean="0"/>
              <a:t>会和该</a:t>
            </a:r>
            <a:r>
              <a:rPr lang="en-US" altLang="zh-CN" sz="1400" smtClean="0"/>
              <a:t>Selector </a:t>
            </a:r>
            <a:r>
              <a:rPr lang="zh-CN" altLang="en-US" sz="1400" smtClean="0"/>
              <a:t>关联</a:t>
            </a:r>
            <a:r>
              <a:rPr lang="en-US" altLang="zh-CN" sz="1400" smtClean="0"/>
              <a:t>(</a:t>
            </a:r>
            <a:r>
              <a:rPr lang="zh-CN" altLang="en-US" sz="1400" smtClean="0"/>
              <a:t>集合</a:t>
            </a:r>
            <a:r>
              <a:rPr lang="en-US" altLang="zh-CN" sz="1400" smtClean="0"/>
              <a:t>)</a:t>
            </a:r>
            <a:endParaRPr lang="en-US" altLang="zh-CN" sz="1400" smtClean="0"/>
          </a:p>
          <a:p>
            <a:pPr marL="342900" indent="-342900">
              <a:buAutoNum type="arabicPeriod"/>
            </a:pPr>
            <a:r>
              <a:rPr lang="zh-CN" altLang="en-US" sz="1400" smtClean="0"/>
              <a:t>进一步得到各个 </a:t>
            </a:r>
            <a:r>
              <a:rPr lang="en-US" altLang="zh-CN" sz="1400" smtClean="0"/>
              <a:t>SelectionKey (</a:t>
            </a:r>
            <a:r>
              <a:rPr lang="zh-CN" altLang="en-US" sz="1400" smtClean="0"/>
              <a:t>有事件发生</a:t>
            </a:r>
            <a:r>
              <a:rPr lang="en-US" altLang="zh-CN" sz="1400" smtClean="0"/>
              <a:t>)</a:t>
            </a:r>
            <a:endParaRPr lang="en-US" altLang="zh-CN" sz="1400" smtClean="0"/>
          </a:p>
          <a:p>
            <a:pPr marL="342900" indent="-342900">
              <a:buAutoNum type="arabicPeriod"/>
            </a:pPr>
            <a:r>
              <a:rPr lang="zh-CN" altLang="en-US" sz="1400" smtClean="0"/>
              <a:t>在通过 </a:t>
            </a:r>
            <a:r>
              <a:rPr lang="en-US" altLang="zh-CN" sz="1400"/>
              <a:t>SelectionKey </a:t>
            </a:r>
            <a:r>
              <a:rPr lang="en-US" altLang="zh-CN" sz="1400" smtClean="0"/>
              <a:t> </a:t>
            </a:r>
            <a:r>
              <a:rPr lang="zh-CN" altLang="en-US" sz="1400" smtClean="0"/>
              <a:t>反向获取 </a:t>
            </a:r>
            <a:r>
              <a:rPr lang="en-US" altLang="zh-CN" sz="1400" smtClean="0"/>
              <a:t>SocketChannel , </a:t>
            </a:r>
            <a:r>
              <a:rPr lang="zh-CN" altLang="en-US" sz="1400" smtClean="0"/>
              <a:t>方法</a:t>
            </a:r>
            <a:r>
              <a:rPr lang="en-US" altLang="zh-CN" sz="1400" smtClean="0"/>
              <a:t> </a:t>
            </a:r>
            <a:r>
              <a:rPr lang="en-US" altLang="zh-CN" sz="1400"/>
              <a:t>channel</a:t>
            </a:r>
            <a:r>
              <a:rPr lang="en-US" altLang="zh-CN" sz="1400" smtClean="0"/>
              <a:t>()</a:t>
            </a:r>
            <a:endParaRPr lang="en-US" altLang="zh-CN" sz="1400" smtClean="0"/>
          </a:p>
          <a:p>
            <a:pPr marL="342900" indent="-342900">
              <a:buAutoNum type="arabicPeriod"/>
            </a:pPr>
            <a:r>
              <a:rPr lang="zh-CN" altLang="en-US" sz="1400"/>
              <a:t>可</a:t>
            </a:r>
            <a:r>
              <a:rPr lang="zh-CN" altLang="en-US" sz="1400" smtClean="0"/>
              <a:t>以通过  </a:t>
            </a:r>
            <a:r>
              <a:rPr lang="zh-CN" altLang="en-US" sz="1400"/>
              <a:t>得</a:t>
            </a:r>
            <a:r>
              <a:rPr lang="zh-CN" altLang="en-US" sz="1400" smtClean="0"/>
              <a:t>到的 </a:t>
            </a:r>
            <a:r>
              <a:rPr lang="en-US" altLang="zh-CN" sz="1400" smtClean="0"/>
              <a:t>channel </a:t>
            </a:r>
            <a:r>
              <a:rPr lang="zh-CN" altLang="en-US" sz="1400" smtClean="0"/>
              <a:t> </a:t>
            </a:r>
            <a:r>
              <a:rPr lang="en-US" altLang="zh-CN" sz="1400" smtClean="0"/>
              <a:t>, </a:t>
            </a:r>
            <a:r>
              <a:rPr lang="zh-CN" altLang="en-US" sz="1400" smtClean="0"/>
              <a:t>完成业务处理</a:t>
            </a:r>
            <a:endParaRPr lang="en-US" altLang="zh-CN" sz="1400" smtClean="0"/>
          </a:p>
          <a:p>
            <a:pPr marL="342900" indent="-342900">
              <a:buAutoNum type="arabicPeriod"/>
            </a:pPr>
            <a:r>
              <a:rPr lang="zh-CN" altLang="en-US" sz="1400"/>
              <a:t>代</a:t>
            </a:r>
            <a:r>
              <a:rPr lang="zh-CN" altLang="en-US" sz="1400" smtClean="0"/>
              <a:t>码撑腰。。。</a:t>
            </a:r>
            <a:endParaRPr lang="zh-CN"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43815</Words>
  <Application>WPS 演示</Application>
  <PresentationFormat>自定义</PresentationFormat>
  <Paragraphs>2282</Paragraphs>
  <Slides>165</Slides>
  <Notes>164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9"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3170</cp:revision>
  <dcterms:created xsi:type="dcterms:W3CDTF">2021-11-24T15:58:49Z</dcterms:created>
  <dcterms:modified xsi:type="dcterms:W3CDTF">2021-11-24T15:58:49Z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